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8" r:id="rId5"/>
    <p:sldId id="259" r:id="rId6"/>
  </p:sldIdLst>
  <p:sldSz cx="5400675" cy="575945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E28"/>
    <a:srgbClr val="D70926"/>
    <a:srgbClr val="A7A8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91C60C-946E-435E-AD70-15CBD0F1C916}" v="21" dt="2026-04-23T17:35:26.2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7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BE78766F-D821-2AD5-2ACF-2AE03E3CF1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FCED1B2-3B72-B7F6-BE1F-99FE4AAB96B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0A21B-4C9F-4B1B-8EA9-6171A341AC6D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DD78FD9-1A60-C847-9637-752EC4BE98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1DDD886-F01E-7926-29CF-8118093D1E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9C93-4E04-4F00-B62E-1762AE70B58A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9836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81DA2-DA1B-4C2D-A9E7-BE42CE735973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241425"/>
            <a:ext cx="31400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EF129-8B67-47DD-B1DF-A29F743420BA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902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71CF93F-1151-7907-F011-6CC37674F7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400675" cy="57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60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306639"/>
            <a:ext cx="4658082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1533187"/>
            <a:ext cx="4658082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5338158"/>
            <a:ext cx="1215152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E276B-6314-4BB0-A07D-38B5549FC23C}" type="datetimeFigureOut">
              <a:rPr lang="it-IT" smtClean="0"/>
              <a:t>04/05/2026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5338158"/>
            <a:ext cx="1822728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5338158"/>
            <a:ext cx="1215152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EBA27-1288-4BA2-B179-304235BAE240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262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540045" rtl="0" eaLnBrk="1" latinLnBrk="0" hangingPunct="1">
        <a:lnSpc>
          <a:spcPct val="90000"/>
        </a:lnSpc>
        <a:spcBef>
          <a:spcPct val="0"/>
        </a:spcBef>
        <a:buNone/>
        <a:defRPr sz="2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" indent="-135011" algn="l" defTabSz="540045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5056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5078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510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512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5145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5167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519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l" defTabSz="540045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2DD83F-B69B-EC7C-B373-286FD4BAE2FC}"/>
              </a:ext>
            </a:extLst>
          </p:cNvPr>
          <p:cNvSpPr txBox="1">
            <a:spLocks/>
          </p:cNvSpPr>
          <p:nvPr/>
        </p:nvSpPr>
        <p:spPr>
          <a:xfrm>
            <a:off x="808523" y="867187"/>
            <a:ext cx="3858892" cy="1946687"/>
          </a:xfrm>
          <a:prstGeom prst="rect">
            <a:avLst/>
          </a:prstGeom>
          <a:noFill/>
        </p:spPr>
        <p:txBody>
          <a:bodyPr vert="horz" wrap="square" lIns="0" tIns="45720" rIns="0" bIns="0" rtlCol="0" anchor="t" anchorCtr="0">
            <a:spAutoFit/>
          </a:bodyPr>
          <a:lstStyle>
            <a:lvl1pPr marL="0" indent="0" algn="l" defTabSz="1425572" rtl="0" eaLnBrk="1" latinLnBrk="0" hangingPunct="1">
              <a:lnSpc>
                <a:spcPts val="7483"/>
              </a:lnSpc>
              <a:spcBef>
                <a:spcPts val="0"/>
              </a:spcBef>
              <a:buClr>
                <a:schemeClr val="accent1"/>
              </a:buClr>
              <a:buSzPct val="120000"/>
              <a:buFontTx/>
              <a:buNone/>
              <a:tabLst/>
              <a:defRPr sz="10394" b="0" i="0" kern="1200" spc="52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75191" indent="-475191" algn="l" defTabSz="1425572" rtl="0" eaLnBrk="1" latinLnBrk="0" hangingPunct="1">
              <a:lnSpc>
                <a:spcPct val="90000"/>
              </a:lnSpc>
              <a:spcBef>
                <a:spcPts val="2494"/>
              </a:spcBef>
              <a:buClr>
                <a:srgbClr val="C8102E"/>
              </a:buClr>
              <a:buFont typeface="Arial Unicode MS" panose="020B0604020202020204" pitchFamily="34" charset="-128"/>
              <a:buChar char="￮"/>
              <a:tabLst/>
              <a:defRPr sz="3742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855343" indent="-285114" algn="l" defTabSz="1425572" rtl="0" eaLnBrk="1" latinLnBrk="0" hangingPunct="1">
              <a:lnSpc>
                <a:spcPct val="90000"/>
              </a:lnSpc>
              <a:spcBef>
                <a:spcPts val="1247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3118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30534" indent="-285114" algn="l" defTabSz="1425572" rtl="0" eaLnBrk="1" latinLnBrk="0" hangingPunct="1">
              <a:lnSpc>
                <a:spcPct val="90000"/>
              </a:lnSpc>
              <a:spcBef>
                <a:spcPts val="1247"/>
              </a:spcBef>
              <a:buFont typeface="Arial" panose="020B0604020202020204" pitchFamily="34" charset="0"/>
              <a:buChar char="•"/>
              <a:tabLst/>
              <a:defRPr sz="3118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710687" indent="-285114" algn="l" defTabSz="1425572" rtl="0" eaLnBrk="1" latinLnBrk="0" hangingPunct="1">
              <a:lnSpc>
                <a:spcPct val="90000"/>
              </a:lnSpc>
              <a:spcBef>
                <a:spcPts val="1247"/>
              </a:spcBef>
              <a:buFont typeface="Arial" panose="020B0604020202020204" pitchFamily="34" charset="0"/>
              <a:buChar char="•"/>
              <a:tabLst/>
              <a:defRPr sz="3118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3920324" indent="-356393" algn="l" defTabSz="1425572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Char char="•"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110" indent="-356393" algn="l" defTabSz="1425572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Char char="•"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5897" indent="-356393" algn="l" defTabSz="1425572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Char char="•"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8683" indent="-356393" algn="l" defTabSz="1425572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Char char="•"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en-US" sz="2000" b="1" spc="0" dirty="0">
                <a:solidFill>
                  <a:srgbClr val="C8102E"/>
                </a:solidFill>
                <a:latin typeface="+mn-lt"/>
                <a:ea typeface="Calibri Light"/>
                <a:cs typeface="Calibri Light"/>
              </a:rPr>
              <a:t>22</a:t>
            </a:r>
            <a:r>
              <a:rPr lang="en-US" sz="2000" b="1" spc="0" baseline="30000" dirty="0">
                <a:solidFill>
                  <a:srgbClr val="C8102E"/>
                </a:solidFill>
                <a:latin typeface="+mn-lt"/>
                <a:ea typeface="Calibri Light"/>
                <a:cs typeface="Calibri Light"/>
              </a:rPr>
              <a:t>nd</a:t>
            </a:r>
            <a:r>
              <a:rPr lang="en-US" sz="2000" b="1" spc="0" dirty="0">
                <a:solidFill>
                  <a:srgbClr val="C8102E"/>
                </a:solidFill>
                <a:latin typeface="+mn-lt"/>
                <a:ea typeface="Calibri Light"/>
                <a:cs typeface="Calibri Light"/>
              </a:rPr>
              <a:t> ESSKA CONGRESS</a:t>
            </a:r>
            <a:endParaRPr lang="it-IT" dirty="0"/>
          </a:p>
          <a:p>
            <a:pPr>
              <a:lnSpc>
                <a:spcPct val="100000"/>
              </a:lnSpc>
              <a:defRPr/>
            </a:pPr>
            <a:r>
              <a:rPr lang="en-US" sz="10350" dirty="0">
                <a:latin typeface="Calibri Light"/>
                <a:ea typeface="Calibri Light"/>
                <a:cs typeface="Calibri Light"/>
              </a:rPr>
              <a:t>​</a:t>
            </a:r>
            <a:endParaRPr lang="en-US" sz="10350" b="1" i="0" u="none" strike="noStrike" kern="1200" cap="none" spc="0" normalizeH="0" baseline="0" noProof="0" dirty="0">
              <a:ln>
                <a:noFill/>
              </a:ln>
              <a:solidFill>
                <a:srgbClr val="C8102E"/>
              </a:solidFill>
              <a:effectLst/>
              <a:uLnTx/>
              <a:uFillTx/>
              <a:latin typeface="Calibri"/>
              <a:ea typeface="Calibri Light"/>
              <a:cs typeface="Calibri Ligh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EB5081B-BAF4-FB08-1AC4-F9A5B0D3F86B}"/>
              </a:ext>
            </a:extLst>
          </p:cNvPr>
          <p:cNvSpPr txBox="1"/>
          <p:nvPr/>
        </p:nvSpPr>
        <p:spPr>
          <a:xfrm>
            <a:off x="808522" y="2072443"/>
            <a:ext cx="385889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2000" dirty="0">
                <a:cs typeface="Calibri Light"/>
              </a:rPr>
              <a:t>Bridging technology and Biology: augmented reality &amp; cementless knee implants evolution</a:t>
            </a:r>
            <a:br>
              <a:rPr lang="it-IT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 Light" panose="020F0302020204030204" pitchFamily="34" charset="0"/>
              </a:rPr>
            </a:b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Calibri Light"/>
              </a:rPr>
              <a:t>Faculty members title n. surname</a:t>
            </a:r>
            <a:endParaRPr kumimoji="0" lang="it-IT" sz="1200" b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Calibri Light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703FD77-8A04-5DBD-6DFB-DB414BA6006F}"/>
              </a:ext>
            </a:extLst>
          </p:cNvPr>
          <p:cNvSpPr/>
          <p:nvPr/>
        </p:nvSpPr>
        <p:spPr>
          <a:xfrm>
            <a:off x="808522" y="1692162"/>
            <a:ext cx="3858892" cy="2784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it-IT" sz="1200" dirty="0"/>
              <a:t>21st of MAY 2026 </a:t>
            </a:r>
            <a:r>
              <a:rPr lang="it-IT" sz="1400" dirty="0"/>
              <a:t>- HALL B2</a:t>
            </a:r>
            <a:r>
              <a:rPr lang="it-IT" sz="1200" dirty="0"/>
              <a:t>, </a:t>
            </a:r>
            <a:r>
              <a:rPr lang="it-IT" sz="1200" dirty="0" err="1"/>
              <a:t>level</a:t>
            </a:r>
            <a:r>
              <a:rPr lang="it-IT" sz="1200" dirty="0"/>
              <a:t> 2, 12.50 </a:t>
            </a:r>
            <a:r>
              <a:rPr lang="it-IT" sz="1200" dirty="0" err="1"/>
              <a:t>pm</a:t>
            </a:r>
            <a:r>
              <a:rPr lang="it-IT" sz="1200" dirty="0"/>
              <a:t> – 13.50 </a:t>
            </a:r>
            <a:r>
              <a:rPr lang="it-IT" sz="1200" dirty="0" err="1"/>
              <a:t>pm</a:t>
            </a:r>
            <a:r>
              <a:rPr lang="it-IT" sz="1200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B5B7277-51AE-8CF5-2CBA-1CC77EED35D1}"/>
              </a:ext>
            </a:extLst>
          </p:cNvPr>
          <p:cNvSpPr txBox="1"/>
          <p:nvPr/>
        </p:nvSpPr>
        <p:spPr>
          <a:xfrm>
            <a:off x="729010" y="1176318"/>
            <a:ext cx="43916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1800" b="1" spc="0" dirty="0">
                <a:solidFill>
                  <a:srgbClr val="C8102E"/>
                </a:solidFill>
                <a:latin typeface="+mn-lt"/>
                <a:ea typeface="Calibri Light"/>
                <a:cs typeface="Calibri Light"/>
              </a:rPr>
              <a:t>Prague, Booth #2.A24</a:t>
            </a:r>
            <a:r>
              <a:rPr lang="en-US" dirty="0"/>
              <a:t>​</a:t>
            </a:r>
            <a:endParaRPr lang="en-US" sz="1800" b="1" i="0" u="none" strike="noStrike" kern="1200" cap="none" spc="0" normalizeH="0" baseline="0" noProof="0" dirty="0">
              <a:ln>
                <a:noFill/>
              </a:ln>
              <a:solidFill>
                <a:srgbClr val="C8102E"/>
              </a:solidFill>
              <a:effectLst/>
              <a:uLnTx/>
              <a:uFillTx/>
              <a:latin typeface="+mn-lt"/>
              <a:ea typeface="Calibri Light" panose="020F03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83FD0BC-FFF5-A88A-E5CE-74616B709872}"/>
              </a:ext>
            </a:extLst>
          </p:cNvPr>
          <p:cNvSpPr txBox="1"/>
          <p:nvPr/>
        </p:nvSpPr>
        <p:spPr>
          <a:xfrm>
            <a:off x="808521" y="3272772"/>
            <a:ext cx="3783632" cy="627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800" dirty="0"/>
              <a:t>O</a:t>
            </a:r>
            <a:r>
              <a:rPr lang="it-IT" sz="800" baseline="-25000" dirty="0"/>
              <a:t>2</a:t>
            </a:r>
            <a:r>
              <a:rPr lang="it-IT" sz="800" dirty="0"/>
              <a:t> Universum, </a:t>
            </a:r>
          </a:p>
          <a:p>
            <a:pPr>
              <a:lnSpc>
                <a:spcPct val="150000"/>
              </a:lnSpc>
            </a:pPr>
            <a:r>
              <a:rPr lang="it-IT" sz="800" dirty="0" err="1"/>
              <a:t>Českomoravská</a:t>
            </a:r>
            <a:r>
              <a:rPr lang="it-IT" sz="800" dirty="0"/>
              <a:t> </a:t>
            </a:r>
            <a:r>
              <a:rPr lang="en-US" sz="800" dirty="0"/>
              <a:t>2345/17 </a:t>
            </a:r>
            <a:r>
              <a:rPr lang="en-US" sz="800" dirty="0" err="1"/>
              <a:t>Libeň</a:t>
            </a:r>
            <a:r>
              <a:rPr lang="en-US" sz="800" dirty="0"/>
              <a:t> 190 00 </a:t>
            </a:r>
          </a:p>
          <a:p>
            <a:pPr>
              <a:lnSpc>
                <a:spcPct val="150000"/>
              </a:lnSpc>
            </a:pPr>
            <a:r>
              <a:rPr lang="en-US" sz="800" dirty="0"/>
              <a:t>Praha 9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4207296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C37DFD93-4C4B-3C44-0570-76FFFD72336A}"/>
              </a:ext>
            </a:extLst>
          </p:cNvPr>
          <p:cNvGraphicFramePr>
            <a:graphicFrameLocks noGrp="1"/>
          </p:cNvGraphicFramePr>
          <p:nvPr/>
        </p:nvGraphicFramePr>
        <p:xfrm>
          <a:off x="773501" y="1065793"/>
          <a:ext cx="4438578" cy="3580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654">
                  <a:extLst>
                    <a:ext uri="{9D8B030D-6E8A-4147-A177-3AD203B41FA5}">
                      <a16:colId xmlns:a16="http://schemas.microsoft.com/office/drawing/2014/main" val="1395859639"/>
                    </a:ext>
                  </a:extLst>
                </a:gridCol>
                <a:gridCol w="3472924">
                  <a:extLst>
                    <a:ext uri="{9D8B030D-6E8A-4147-A177-3AD203B41FA5}">
                      <a16:colId xmlns:a16="http://schemas.microsoft.com/office/drawing/2014/main" val="915848830"/>
                    </a:ext>
                  </a:extLst>
                </a:gridCol>
              </a:tblGrid>
              <a:tr h="280070">
                <a:tc gridSpan="2">
                  <a:txBody>
                    <a:bodyPr/>
                    <a:lstStyle/>
                    <a:p>
                      <a:r>
                        <a:rPr lang="it-IT" sz="1050" dirty="0"/>
                        <a:t>21st MAY 2026 </a:t>
                      </a:r>
                      <a:r>
                        <a:rPr lang="it-IT" sz="1050" b="0" i="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Hall B2, </a:t>
                      </a:r>
                      <a:r>
                        <a:rPr lang="it-IT" sz="1050" b="0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</a:t>
                      </a:r>
                      <a:r>
                        <a:rPr lang="it-IT" sz="1050" b="0" i="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endParaRPr lang="it-IT" sz="1050" b="0" i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1564" marB="4156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9977878"/>
                  </a:ext>
                </a:extLst>
              </a:tr>
              <a:tr h="388566">
                <a:tc>
                  <a:txBody>
                    <a:bodyPr/>
                    <a:lstStyle/>
                    <a:p>
                      <a:r>
                        <a:rPr lang="it-IT" sz="600" kern="1200">
                          <a:solidFill>
                            <a:srgbClr val="AC0E28"/>
                          </a:solidFill>
                          <a:latin typeface="+mn-lt"/>
                          <a:ea typeface="+mn-ea"/>
                          <a:cs typeface="+mn-cs"/>
                        </a:rPr>
                        <a:t>12.50 </a:t>
                      </a:r>
                      <a:r>
                        <a:rPr lang="it-IT" sz="600" kern="1200" err="1">
                          <a:solidFill>
                            <a:srgbClr val="AC0E28"/>
                          </a:solidFill>
                          <a:latin typeface="+mn-lt"/>
                          <a:ea typeface="+mn-ea"/>
                          <a:cs typeface="+mn-cs"/>
                        </a:rPr>
                        <a:t>am</a:t>
                      </a:r>
                      <a:br>
                        <a:rPr lang="it-IT" sz="600" kern="1200">
                          <a:solidFill>
                            <a:srgbClr val="AC0E28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600" b="0" i="1" kern="1200">
                          <a:solidFill>
                            <a:srgbClr val="AC0E28"/>
                          </a:solidFill>
                          <a:latin typeface="+mn-lt"/>
                          <a:ea typeface="+mn-ea"/>
                          <a:cs typeface="+mn-cs"/>
                        </a:rPr>
                        <a:t>Hall B2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900" b="1" i="0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Welcome and </a:t>
                      </a:r>
                      <a:r>
                        <a:rPr kumimoji="0" lang="it-IT" sz="900" b="1" i="0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Introduction</a:t>
                      </a:r>
                      <a:endParaRPr kumimoji="0" lang="it-IT" sz="900" b="1" i="0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1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Prof. Dr Roland Becker</a:t>
                      </a:r>
                      <a:endParaRPr kumimoji="0" lang="it-IT" sz="800" b="0" i="1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48239"/>
                  </a:ext>
                </a:extLst>
              </a:tr>
              <a:tr h="261237">
                <a:tc>
                  <a:txBody>
                    <a:bodyPr/>
                    <a:lstStyle/>
                    <a:p>
                      <a:endParaRPr lang="it-IT" sz="1000" b="0" i="1">
                        <a:solidFill>
                          <a:srgbClr val="AC0E28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100" b="0" i="1" strike="noStrike" kern="1200" cap="none" spc="0" normalizeH="0" baseline="0" noProof="0">
                        <a:ln>
                          <a:noFill/>
                        </a:ln>
                        <a:solidFill>
                          <a:srgbClr val="AC0E28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342992"/>
                  </a:ext>
                </a:extLst>
              </a:tr>
              <a:tr h="491740">
                <a:tc>
                  <a:txBody>
                    <a:bodyPr/>
                    <a:lstStyle/>
                    <a:p>
                      <a:r>
                        <a:rPr lang="it-IT" sz="600">
                          <a:solidFill>
                            <a:srgbClr val="AC0E28"/>
                          </a:solidFill>
                        </a:rPr>
                        <a:t>12.53 </a:t>
                      </a:r>
                      <a:r>
                        <a:rPr lang="it-IT" sz="600" err="1">
                          <a:solidFill>
                            <a:srgbClr val="AC0E28"/>
                          </a:solidFill>
                        </a:rPr>
                        <a:t>am</a:t>
                      </a:r>
                      <a:br>
                        <a:rPr lang="it-IT" sz="600">
                          <a:solidFill>
                            <a:srgbClr val="AC0E28"/>
                          </a:solidFill>
                        </a:rPr>
                      </a:br>
                      <a:r>
                        <a:rPr lang="it-IT" sz="600" b="0" i="1">
                          <a:solidFill>
                            <a:srgbClr val="AC0E28"/>
                          </a:solidFill>
                        </a:rPr>
                        <a:t>Hall B2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How AR navigation enhances precision: real-time tracking, intraoperative , guidance, and hands‑free surgeon control</a:t>
                      </a:r>
                    </a:p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1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Prof. Dr Christoph </a:t>
                      </a:r>
                      <a:r>
                        <a:rPr lang="en-US" sz="800" b="0" i="1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Lohmann</a:t>
                      </a:r>
                      <a:endParaRPr kumimoji="0" lang="it-IT" sz="800" b="0" i="1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963089"/>
                  </a:ext>
                </a:extLst>
              </a:tr>
              <a:tr h="1011478">
                <a:tc>
                  <a:txBody>
                    <a:bodyPr/>
                    <a:lstStyle/>
                    <a:p>
                      <a:r>
                        <a:rPr lang="it-IT" sz="600">
                          <a:solidFill>
                            <a:srgbClr val="AC0E28"/>
                          </a:solidFill>
                        </a:rPr>
                        <a:t>13.00 </a:t>
                      </a:r>
                      <a:r>
                        <a:rPr lang="it-IT" sz="600" err="1">
                          <a:solidFill>
                            <a:srgbClr val="AC0E28"/>
                          </a:solidFill>
                        </a:rPr>
                        <a:t>am</a:t>
                      </a:r>
                      <a:br>
                        <a:rPr lang="it-IT" sz="600">
                          <a:solidFill>
                            <a:srgbClr val="AC0E28"/>
                          </a:solidFill>
                        </a:rPr>
                      </a:br>
                      <a:r>
                        <a:rPr lang="it-IT" sz="600" b="0" i="1">
                          <a:solidFill>
                            <a:srgbClr val="AC0E28"/>
                          </a:solidFill>
                        </a:rPr>
                        <a:t>Hall B2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Workflow efficiency compared to robotics and large-console navigation systems 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800" b="0" i="1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Dr </a:t>
                      </a:r>
                      <a:r>
                        <a:rPr lang="en-US" sz="800" b="0" i="1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Alessandro Tripodo</a:t>
                      </a:r>
                      <a:endParaRPr kumimoji="0" lang="en-US" sz="800" b="0" i="1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1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Discussion</a:t>
                      </a:r>
                    </a:p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800" b="0" i="1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3042885"/>
                  </a:ext>
                </a:extLst>
              </a:tr>
              <a:tr h="409783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it-IT" sz="600" kern="1200">
                          <a:solidFill>
                            <a:srgbClr val="AC0E28"/>
                          </a:solidFill>
                          <a:latin typeface="+mn-lt"/>
                          <a:ea typeface="+mn-ea"/>
                          <a:cs typeface="+mn-cs"/>
                        </a:rPr>
                        <a:t>13.17 </a:t>
                      </a:r>
                      <a:r>
                        <a:rPr lang="it-IT" sz="600" kern="1200" err="1">
                          <a:solidFill>
                            <a:srgbClr val="AC0E28"/>
                          </a:solidFill>
                          <a:latin typeface="+mn-lt"/>
                          <a:ea typeface="+mn-ea"/>
                          <a:cs typeface="+mn-cs"/>
                        </a:rPr>
                        <a:t>am</a:t>
                      </a:r>
                      <a:br>
                        <a:rPr lang="it-IT" sz="600" kern="1200">
                          <a:solidFill>
                            <a:srgbClr val="AC0E28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600" b="0" i="1" u="none" strike="noStrike" kern="1200" noProof="0">
                          <a:solidFill>
                            <a:srgbClr val="AC0E28"/>
                          </a:solidFill>
                          <a:latin typeface="Calibri"/>
                          <a:ea typeface="Calibri"/>
                          <a:cs typeface="Calibri"/>
                        </a:rPr>
                        <a:t>Hall B2</a:t>
                      </a:r>
                      <a:endParaRPr lang="it-IT" sz="600" kern="1200">
                        <a:solidFill>
                          <a:srgbClr val="AC0E2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1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    </a:t>
                      </a:r>
                      <a:r>
                        <a:rPr kumimoji="0" lang="en-US" sz="900" b="1" i="0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Cementless technologies and evolution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800" b="0" i="1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    Dr </a:t>
                      </a:r>
                      <a:r>
                        <a:rPr lang="en-US" sz="800" b="0" i="1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Alessandro Tripodo</a:t>
                      </a:r>
                      <a:endParaRPr kumimoji="0" lang="it-IT" sz="800" b="0" i="1" strike="noStrike" kern="120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3912449"/>
                  </a:ext>
                </a:extLst>
              </a:tr>
              <a:tr h="737609">
                <a:tc>
                  <a:txBody>
                    <a:bodyPr/>
                    <a:lstStyle/>
                    <a:p>
                      <a:r>
                        <a:rPr lang="it-IT" sz="600">
                          <a:solidFill>
                            <a:srgbClr val="AC0E28"/>
                          </a:solidFill>
                        </a:rPr>
                        <a:t>13.25 </a:t>
                      </a:r>
                      <a:r>
                        <a:rPr lang="it-IT" sz="600" err="1">
                          <a:solidFill>
                            <a:srgbClr val="AC0E28"/>
                          </a:solidFill>
                        </a:rPr>
                        <a:t>am</a:t>
                      </a:r>
                      <a:br>
                        <a:rPr lang="it-IT" sz="600">
                          <a:solidFill>
                            <a:srgbClr val="AC0E28"/>
                          </a:solidFill>
                        </a:rPr>
                      </a:br>
                      <a:r>
                        <a:rPr lang="it-IT" sz="600" b="0" i="1" u="none" strike="noStrike" noProof="0">
                          <a:solidFill>
                            <a:srgbClr val="AC0E28"/>
                          </a:solidFill>
                          <a:latin typeface="Calibri"/>
                          <a:ea typeface="Calibri"/>
                          <a:cs typeface="Calibri"/>
                        </a:rPr>
                        <a:t>Hall B2</a:t>
                      </a:r>
                      <a:endParaRPr lang="it-IT" sz="600" b="0" i="1">
                        <a:solidFill>
                          <a:srgbClr val="AC0E28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900" b="1" i="0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Surgeon</a:t>
                      </a:r>
                      <a:r>
                        <a:rPr kumimoji="0" lang="it-IT" sz="900" b="1" i="0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 adoption trends and </a:t>
                      </a:r>
                      <a:r>
                        <a:rPr kumimoji="0" lang="it-IT" sz="900" b="1" i="0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patient</a:t>
                      </a:r>
                      <a:r>
                        <a:rPr kumimoji="0" lang="it-IT" sz="900" b="1" i="0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kumimoji="0" lang="it-IT" sz="900" b="1" i="0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segment</a:t>
                      </a:r>
                      <a:r>
                        <a:rPr kumimoji="0" lang="it-IT" sz="900" b="1" i="0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kumimoji="0" lang="it-IT" sz="900" b="1" i="0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considerations</a:t>
                      </a:r>
                      <a:endParaRPr kumimoji="0" lang="it-IT" sz="900" b="1" i="0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800" b="0" i="1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Dr </a:t>
                      </a:r>
                      <a:r>
                        <a:rPr lang="en-US" sz="800" b="0" i="1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Loïc Thoreau</a:t>
                      </a:r>
                      <a:r>
                        <a:rPr kumimoji="0" lang="en-US" sz="800" b="0" i="1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/>
                        </a:rPr>
                        <a:t> </a:t>
                      </a:r>
                    </a:p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1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Discussion</a:t>
                      </a:r>
                    </a:p>
                    <a:p>
                      <a:pPr marL="0" marR="0" lvl="0" indent="0" algn="l" defTabSz="14255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800" b="0" i="1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5355337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294073C-8FE8-E669-2014-B1F9EC169D60}"/>
              </a:ext>
            </a:extLst>
          </p:cNvPr>
          <p:cNvSpPr txBox="1"/>
          <p:nvPr/>
        </p:nvSpPr>
        <p:spPr>
          <a:xfrm>
            <a:off x="756931" y="1799719"/>
            <a:ext cx="3509690" cy="2539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defTabSz="1425572">
              <a:defRPr/>
            </a:pPr>
            <a:r>
              <a:rPr lang="en-US" sz="1050" b="1" dirty="0">
                <a:solidFill>
                  <a:srgbClr val="AC0E28"/>
                </a:solidFill>
                <a:cs typeface="Calibri Light"/>
              </a:rPr>
              <a:t>Augmented reality : rising technology in the knee space</a:t>
            </a:r>
            <a:endParaRPr lang="it-IT" sz="1000" i="1" dirty="0">
              <a:solidFill>
                <a:srgbClr val="AC0E28"/>
              </a:solidFill>
              <a:cs typeface="Calibri Ligh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CE51864-6A5D-52B4-D1FB-99464CE6CE36}"/>
              </a:ext>
            </a:extLst>
          </p:cNvPr>
          <p:cNvSpPr txBox="1"/>
          <p:nvPr/>
        </p:nvSpPr>
        <p:spPr>
          <a:xfrm>
            <a:off x="773501" y="3305831"/>
            <a:ext cx="31400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425572">
              <a:defRPr/>
            </a:pPr>
            <a:r>
              <a:rPr lang="en-US" sz="1050" b="1">
                <a:solidFill>
                  <a:srgbClr val="AC0E28"/>
                </a:solidFill>
                <a:cs typeface="Calibri Light" panose="020F0302020204030204" pitchFamily="34" charset="0"/>
              </a:rPr>
              <a:t>Why Biological Fixation?</a:t>
            </a:r>
            <a:endParaRPr lang="it-IT" sz="1000" i="1">
              <a:solidFill>
                <a:srgbClr val="AC0E28"/>
              </a:solidFill>
              <a:cs typeface="Calibri Light" panose="020F03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31DD2A-EE83-3BE9-9442-FF5763D5074F}"/>
              </a:ext>
            </a:extLst>
          </p:cNvPr>
          <p:cNvSpPr txBox="1"/>
          <p:nvPr/>
        </p:nvSpPr>
        <p:spPr>
          <a:xfrm>
            <a:off x="1739901" y="4686114"/>
            <a:ext cx="12763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 err="1">
                <a:solidFill>
                  <a:sysClr val="windowText" lastClr="000000"/>
                </a:solidFill>
                <a:cs typeface="Calibri Light" panose="020F0302020204030204" pitchFamily="34" charset="0"/>
              </a:rPr>
              <a:t>Closing</a:t>
            </a:r>
            <a:endParaRPr lang="fr-FR" sz="900" b="1" dirty="0">
              <a:solidFill>
                <a:sysClr val="windowText" lastClr="000000"/>
              </a:solidFill>
              <a:cs typeface="Calibri Light" panose="020F0302020204030204" pitchFamily="34" charset="0"/>
            </a:endParaRPr>
          </a:p>
          <a:p>
            <a:r>
              <a:rPr lang="en-US" sz="800" i="1" dirty="0">
                <a:solidFill>
                  <a:sysClr val="windowText" lastClr="000000"/>
                </a:solidFill>
                <a:cs typeface="Calibri Light" panose="020F0302020204030204" pitchFamily="34" charset="0"/>
              </a:rPr>
              <a:t>Prof. Dr Roland</a:t>
            </a:r>
            <a:r>
              <a:rPr lang="en-US" sz="900" i="1" dirty="0">
                <a:solidFill>
                  <a:sysClr val="windowText" lastClr="000000"/>
                </a:solidFill>
                <a:cs typeface="Calibri Light" panose="020F0302020204030204" pitchFamily="34" charset="0"/>
              </a:rPr>
              <a:t> </a:t>
            </a:r>
            <a:r>
              <a:rPr lang="en-US" sz="800" i="1" dirty="0">
                <a:solidFill>
                  <a:sysClr val="windowText" lastClr="000000"/>
                </a:solidFill>
                <a:cs typeface="Calibri Light" panose="020F0302020204030204" pitchFamily="34" charset="0"/>
              </a:rPr>
              <a:t>Becker</a:t>
            </a:r>
            <a:endParaRPr lang="it-IT" sz="800" i="1" dirty="0">
              <a:solidFill>
                <a:sysClr val="windowText" lastClr="000000"/>
              </a:solidFill>
              <a:cs typeface="Calibri Light" panose="020F0302020204030204" pitchFamily="34" charset="0"/>
            </a:endParaRPr>
          </a:p>
          <a:p>
            <a:endParaRPr lang="fr-FR" sz="900" b="1" dirty="0">
              <a:solidFill>
                <a:sysClr val="windowText" lastClr="000000"/>
              </a:solidFill>
              <a:cs typeface="Calibri Light" panose="020F03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E25AD5-5F0D-F37B-EEFB-73546382DCD6}"/>
              </a:ext>
            </a:extLst>
          </p:cNvPr>
          <p:cNvSpPr txBox="1"/>
          <p:nvPr/>
        </p:nvSpPr>
        <p:spPr>
          <a:xfrm>
            <a:off x="795726" y="4676183"/>
            <a:ext cx="49967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540045"/>
            <a:r>
              <a:rPr lang="it-IT" sz="600">
                <a:solidFill>
                  <a:srgbClr val="AC0E28"/>
                </a:solidFill>
              </a:rPr>
              <a:t>13.45 </a:t>
            </a:r>
            <a:r>
              <a:rPr lang="it-IT" sz="600" err="1">
                <a:solidFill>
                  <a:srgbClr val="AC0E28"/>
                </a:solidFill>
              </a:rPr>
              <a:t>am</a:t>
            </a:r>
            <a:br>
              <a:rPr lang="it-IT" sz="600">
                <a:solidFill>
                  <a:srgbClr val="AC0E28"/>
                </a:solidFill>
              </a:rPr>
            </a:br>
            <a:r>
              <a:rPr lang="it-IT" sz="600" i="1">
                <a:solidFill>
                  <a:srgbClr val="AC0E28"/>
                </a:solidFill>
              </a:rPr>
              <a:t>Hall B2</a:t>
            </a:r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A092F71-A615-E635-8CE8-4574FADCFE8B}"/>
              </a:ext>
            </a:extLst>
          </p:cNvPr>
          <p:cNvCxnSpPr>
            <a:cxnSpLocks/>
          </p:cNvCxnSpPr>
          <p:nvPr/>
        </p:nvCxnSpPr>
        <p:spPr>
          <a:xfrm>
            <a:off x="777875" y="1822450"/>
            <a:ext cx="4411979" cy="0"/>
          </a:xfrm>
          <a:prstGeom prst="line">
            <a:avLst/>
          </a:prstGeom>
          <a:ln>
            <a:solidFill>
              <a:srgbClr val="AC0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0A5003E-FF08-B19B-BC5C-15CAF0964762}"/>
              </a:ext>
            </a:extLst>
          </p:cNvPr>
          <p:cNvCxnSpPr>
            <a:cxnSpLocks/>
          </p:cNvCxnSpPr>
          <p:nvPr/>
        </p:nvCxnSpPr>
        <p:spPr>
          <a:xfrm flipV="1">
            <a:off x="777875" y="3305831"/>
            <a:ext cx="4411979" cy="656"/>
          </a:xfrm>
          <a:prstGeom prst="line">
            <a:avLst/>
          </a:prstGeom>
          <a:ln>
            <a:solidFill>
              <a:srgbClr val="AC0E28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050BC1A-5A62-6F7E-0C7F-9E244DC12A51}"/>
              </a:ext>
            </a:extLst>
          </p:cNvPr>
          <p:cNvCxnSpPr>
            <a:cxnSpLocks/>
          </p:cNvCxnSpPr>
          <p:nvPr/>
        </p:nvCxnSpPr>
        <p:spPr>
          <a:xfrm>
            <a:off x="773501" y="4626631"/>
            <a:ext cx="4416353" cy="0"/>
          </a:xfrm>
          <a:prstGeom prst="line">
            <a:avLst/>
          </a:prstGeom>
          <a:ln>
            <a:solidFill>
              <a:srgbClr val="AC0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02421E44-F0EB-1989-69A8-3ECA4D9A67C4}"/>
              </a:ext>
            </a:extLst>
          </p:cNvPr>
          <p:cNvSpPr/>
          <p:nvPr/>
        </p:nvSpPr>
        <p:spPr>
          <a:xfrm>
            <a:off x="770889" y="1059784"/>
            <a:ext cx="4054683" cy="2784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it-IT" sz="1200" dirty="0"/>
              <a:t>21st of MAY 2026 </a:t>
            </a:r>
            <a:r>
              <a:rPr lang="it-IT" sz="1400" dirty="0"/>
              <a:t>- HALL B2</a:t>
            </a:r>
            <a:r>
              <a:rPr lang="it-IT" sz="1200" dirty="0"/>
              <a:t>, </a:t>
            </a:r>
            <a:r>
              <a:rPr lang="it-IT" sz="1200" dirty="0" err="1"/>
              <a:t>level</a:t>
            </a:r>
            <a:r>
              <a:rPr lang="it-IT" sz="1200"/>
              <a:t> 2</a:t>
            </a:r>
            <a:endParaRPr lang="it-IT" sz="12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3997B67-61CE-232C-533E-8707F321237B}"/>
              </a:ext>
            </a:extLst>
          </p:cNvPr>
          <p:cNvSpPr txBox="1"/>
          <p:nvPr/>
        </p:nvSpPr>
        <p:spPr>
          <a:xfrm>
            <a:off x="733790" y="625892"/>
            <a:ext cx="4564922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1100" b="1" dirty="0">
                <a:solidFill>
                  <a:srgbClr val="C00000"/>
                </a:solidFill>
                <a:cs typeface="Calibri Light"/>
              </a:rPr>
              <a:t>Bridging technology and Biology: augmented reality &amp; cementless knee implants evolution</a:t>
            </a:r>
            <a:endParaRPr kumimoji="0" lang="it-IT" sz="8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n-ea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463602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o 1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BCC38ADF15E3B498C5D1068EEF8CA71" ma:contentTypeVersion="24" ma:contentTypeDescription="Creare un nuovo documento." ma:contentTypeScope="" ma:versionID="ce1bcd758628984b9a977a58f21d3eb6">
  <xsd:schema xmlns:xsd="http://www.w3.org/2001/XMLSchema" xmlns:xs="http://www.w3.org/2001/XMLSchema" xmlns:p="http://schemas.microsoft.com/office/2006/metadata/properties" xmlns:ns2="03022da2-fe0d-4139-b8f0-0d34bf8942d6" xmlns:ns3="5e1ce0dd-4fec-4339-9e27-3efff0ff8442" targetNamespace="http://schemas.microsoft.com/office/2006/metadata/properties" ma:root="true" ma:fieldsID="6179bb007b190891b1f7cc17669edd2a" ns2:_="" ns3:_="">
    <xsd:import namespace="03022da2-fe0d-4139-b8f0-0d34bf8942d6"/>
    <xsd:import namespace="5e1ce0dd-4fec-4339-9e27-3efff0ff84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022da2-fe0d-4139-b8f0-0d34bf894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description="" ma:internalName="MediaServiceLocation" ma:readOnly="true">
      <xsd:simpleType>
        <xsd:restriction base="dms:Text"/>
      </xsd:simpleType>
    </xsd:element>
    <xsd:element name="MediaLengthInSeconds" ma:index="12" nillable="true" ma:displayName="MediaLengthInSeconds" ma:description="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a0a3fbec-a09f-4ac9-bd73-a71c8325d7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1ce0dd-4fec-4339-9e27-3efff0ff844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8b3b76-606e-4391-8a7c-cec32cb49def}" ma:internalName="TaxCatchAll" ma:showField="CatchAllData" ma:web="5e1ce0dd-4fec-4339-9e27-3efff0ff84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8" ma:displayName="Type de contenu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1ce0dd-4fec-4339-9e27-3efff0ff8442" xsi:nil="true"/>
    <lcf76f155ced4ddcb4097134ff3c332f xmlns="03022da2-fe0d-4139-b8f0-0d34bf8942d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A632FEC-7B3F-4A16-A385-44EDA4145A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732756-01D8-4CF9-9CDB-05E7BC6DD0F7}">
  <ds:schemaRefs>
    <ds:schemaRef ds:uri="03022da2-fe0d-4139-b8f0-0d34bf8942d6"/>
    <ds:schemaRef ds:uri="5e1ce0dd-4fec-4339-9e27-3efff0ff84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4D91C29-12B7-4520-A02F-6BDF8A5A261F}">
  <ds:schemaRefs>
    <ds:schemaRef ds:uri="http://purl.org/dc/dcmitype/"/>
    <ds:schemaRef ds:uri="http://schemas.microsoft.com/office/infopath/2007/PartnerControls"/>
    <ds:schemaRef ds:uri="http://purl.org/dc/terms/"/>
    <ds:schemaRef ds:uri="5e1ce0dd-4fec-4339-9e27-3efff0ff8442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03022da2-fe0d-4139-b8f0-0d34bf8942d6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202</Words>
  <Application>Microsoft Office PowerPoint</Application>
  <PresentationFormat>Personnalisé</PresentationFormat>
  <Paragraphs>35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Tema di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 Callea</dc:creator>
  <cp:lastModifiedBy>Anna Carrara</cp:lastModifiedBy>
  <cp:revision>2</cp:revision>
  <cp:lastPrinted>2024-01-31T16:33:36Z</cp:lastPrinted>
  <dcterms:created xsi:type="dcterms:W3CDTF">2024-01-30T11:20:11Z</dcterms:created>
  <dcterms:modified xsi:type="dcterms:W3CDTF">2026-05-04T16:10:05Z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0x0101004BCC38ADF15E3B498C5D1068EEF8CA71</vt:lpwstr>
  </property>
  <property fmtid="{D5CDD505-2E9C-101B-9397-08002B2CF9AE}" pid="3" name="MediaServiceImageTags">
    <vt:lpwstr/>
  </property>
</Properties>
</file>